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autoCompressPictures="0">
  <p:sldMasterIdLst>
    <p:sldMasterId id="2147483648" r:id="rId4"/>
  </p:sldMasterIdLst>
  <p:notesMasterIdLst>
    <p:notesMasterId r:id="rId15"/>
  </p:notesMasterIdLst>
  <p:sldIdLst>
    <p:sldId id="266" r:id="rId5"/>
    <p:sldId id="257" r:id="rId6"/>
    <p:sldId id="267" r:id="rId7"/>
    <p:sldId id="268" r:id="rId8"/>
    <p:sldId id="269" r:id="rId9"/>
    <p:sldId id="270" r:id="rId10"/>
    <p:sldId id="271" r:id="rId11"/>
    <p:sldId id="272" r:id="rId12"/>
    <p:sldId id="274" r:id="rId13"/>
    <p:sldId id="275"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2" d="100"/>
          <a:sy n="72" d="100"/>
        </p:scale>
        <p:origin x="660" y="78"/>
      </p:cViewPr>
      <p:guideLst/>
    </p:cSldViewPr>
  </p:slid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CD81C89-AC0D-4BFF-9223-D3157C1DDC5B}" type="datetimeFigureOut">
              <a:rPr lang="en-US" smtClean="0"/>
              <a:t>9/4/2023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33D7A2-C585-48BF-BF8C-C21FDC051F77}" type="slidenum">
              <a:rPr lang="en-US" smtClean="0"/>
              <a:t>‹#›</a:t>
            </a:fld>
            <a:endParaRPr lang="en-US" dirty="0"/>
          </a:p>
        </p:txBody>
      </p:sp>
    </p:spTree>
    <p:extLst>
      <p:ext uri="{BB962C8B-B14F-4D97-AF65-F5344CB8AC3E}">
        <p14:creationId xmlns:p14="http://schemas.microsoft.com/office/powerpoint/2010/main" val="13726620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43A52079-6997-47B8-B262-4ED5D2EA2D74}" type="datetime1">
              <a:rPr lang="en-US" smtClean="0"/>
              <a:t>9/4/2023</a:t>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9E57DC2-970A-4B3E-BB1C-7A09969E49DF}" type="slidenum">
              <a:rPr lang="en-US" dirty="0"/>
              <a:pPr/>
              <a:t>‹#›</a:t>
            </a:fld>
            <a:endParaRPr lang="en-US" dirty="0"/>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CAC80CA-06EA-4D97-A1EC-F2A229B592C4}" type="datetime1">
              <a:rPr lang="en-US" smtClean="0"/>
              <a:t>9/4/2023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AA60CC4-6CA2-4A99-B83B-711E420D000E}" type="datetime1">
              <a:rPr lang="en-US" smtClean="0"/>
              <a:t>9/4/2023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7B41ED8-AC2E-4560-8CC9-E6292DDF25B6}" type="datetime1">
              <a:rPr lang="en-US" smtClean="0"/>
              <a:t>9/4/2023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85238998-10EA-455D-8FDC-3EBC7E198582}" type="datetime1">
              <a:rPr lang="en-US" smtClean="0"/>
              <a:t>9/4/2023</a:t>
            </a:fld>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5A4E9B6-2EC2-45E6-A437-DCC674AAC4AF}" type="datetime1">
              <a:rPr lang="en-US" smtClean="0"/>
              <a:t>9/4/2023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F2D4FF3-940D-4DDE-86D8-82D5A8663636}" type="datetime1">
              <a:rPr lang="en-US" smtClean="0"/>
              <a:t>9/4/2023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4955261-7117-41BB-BB79-8C1909625493}" type="datetime1">
              <a:rPr lang="en-US" smtClean="0"/>
              <a:t>9/4/2023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1E204D7-DE7F-414C-8571-0012DE9EFCDB}" type="datetime1">
              <a:rPr lang="en-US" smtClean="0"/>
              <a:t>9/4/2023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BE378FF3-85EA-48E5-8D8C-1DB156807E49}" type="datetime1">
              <a:rPr lang="en-US" smtClean="0"/>
              <a:t>9/4/2023</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73F94F13-1676-4B68-A383-661B657F6E63}" type="datetime1">
              <a:rPr lang="en-US" smtClean="0"/>
              <a:t>9/4/2023</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5CB83234-995D-4149-8E1E-BC120E9070D5}" type="datetime1">
              <a:rPr lang="en-US" smtClean="0"/>
              <a:t>9/4/2023</a:t>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9E57DC2-970A-4B3E-BB1C-7A09969E49DF}" type="slidenum">
              <a:rPr lang="en-US" dirty="0"/>
              <a:pPr/>
              <a:t>‹#›</a:t>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8" name="Rectangle 47">
            <a:extLst>
              <a:ext uri="{FF2B5EF4-FFF2-40B4-BE49-F238E27FC236}">
                <a16:creationId xmlns:a16="http://schemas.microsoft.com/office/drawing/2014/main" id="{56C94072-1B34-48FB-9A9C-5A9A0FFC8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3" name="Picture 22" descr="extreme close up of line chart graphic">
            <a:extLst>
              <a:ext uri="{FF2B5EF4-FFF2-40B4-BE49-F238E27FC236}">
                <a16:creationId xmlns:a16="http://schemas.microsoft.com/office/drawing/2014/main" id="{B38A25AE-7B44-4EC1-BC0C-CF0FFF036705}"/>
              </a:ext>
            </a:extLst>
          </p:cNvPr>
          <p:cNvPicPr>
            <a:picLocks noChangeAspect="1"/>
          </p:cNvPicPr>
          <p:nvPr/>
        </p:nvPicPr>
        <p:blipFill rotWithShape="1">
          <a:blip r:embed="rId2"/>
          <a:srcRect t="10000"/>
          <a:stretch/>
        </p:blipFill>
        <p:spPr>
          <a:xfrm>
            <a:off x="20" y="10"/>
            <a:ext cx="12191980" cy="6857990"/>
          </a:xfrm>
          <a:prstGeom prst="rect">
            <a:avLst/>
          </a:prstGeom>
        </p:spPr>
      </p:pic>
      <p:sp>
        <p:nvSpPr>
          <p:cNvPr id="52" name="Freeform: Shape 51">
            <a:extLst>
              <a:ext uri="{FF2B5EF4-FFF2-40B4-BE49-F238E27FC236}">
                <a16:creationId xmlns:a16="http://schemas.microsoft.com/office/drawing/2014/main" id="{A5019358-4900-4555-99FF-EF6AE90B8E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5670146" y="3710250"/>
            <a:ext cx="2131466" cy="1830903"/>
          </a:xfrm>
          <a:custGeom>
            <a:avLst/>
            <a:gdLst>
              <a:gd name="connsiteX0" fmla="*/ 2308583 w 2308583"/>
              <a:gd name="connsiteY0" fmla="*/ 1983044 h 1983044"/>
              <a:gd name="connsiteX1" fmla="*/ 462 w 2308583"/>
              <a:gd name="connsiteY1" fmla="*/ 1983044 h 1983044"/>
              <a:gd name="connsiteX2" fmla="*/ 0 w 2308583"/>
              <a:gd name="connsiteY2" fmla="*/ 1711185 h 1983044"/>
              <a:gd name="connsiteX3" fmla="*/ 2022607 w 2308583"/>
              <a:gd name="connsiteY3" fmla="*/ 1712117 h 1983044"/>
              <a:gd name="connsiteX4" fmla="*/ 2022607 w 2308583"/>
              <a:gd name="connsiteY4" fmla="*/ 0 h 1983044"/>
              <a:gd name="connsiteX5" fmla="*/ 2308583 w 2308583"/>
              <a:gd name="connsiteY5" fmla="*/ 0 h 1983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8583" h="1983044">
                <a:moveTo>
                  <a:pt x="2308583" y="1983044"/>
                </a:moveTo>
                <a:lnTo>
                  <a:pt x="462" y="1983044"/>
                </a:lnTo>
                <a:cubicBezTo>
                  <a:pt x="-462" y="1889214"/>
                  <a:pt x="923" y="1805015"/>
                  <a:pt x="0" y="1711185"/>
                </a:cubicBezTo>
                <a:lnTo>
                  <a:pt x="2022607" y="1712117"/>
                </a:lnTo>
                <a:lnTo>
                  <a:pt x="2022607" y="0"/>
                </a:lnTo>
                <a:lnTo>
                  <a:pt x="2308583" y="0"/>
                </a:lnTo>
                <a:close/>
              </a:path>
            </a:pathLst>
          </a:custGeom>
          <a:solidFill>
            <a:srgbClr val="FFFFFF">
              <a:alpha val="70000"/>
            </a:srgbClr>
          </a:solidFill>
          <a:ln w="0">
            <a:noFill/>
            <a:prstDash val="solid"/>
            <a:round/>
            <a:headEnd/>
            <a:tailEnd/>
          </a:ln>
        </p:spPr>
      </p:sp>
      <p:sp>
        <p:nvSpPr>
          <p:cNvPr id="50" name="Rectangle 49">
            <a:extLst>
              <a:ext uri="{FF2B5EF4-FFF2-40B4-BE49-F238E27FC236}">
                <a16:creationId xmlns:a16="http://schemas.microsoft.com/office/drawing/2014/main" id="{1D5941F3-0256-4E90-BBBC-5A6EDEB8E0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38004" y="4166755"/>
            <a:ext cx="5607908" cy="2040066"/>
          </a:xfrm>
          <a:prstGeom prst="rect">
            <a:avLst/>
          </a:prstGeom>
          <a:solidFill>
            <a:srgbClr val="0000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9347C47-EF1D-4B02-906B-219155AD8D0F}"/>
              </a:ext>
            </a:extLst>
          </p:cNvPr>
          <p:cNvSpPr>
            <a:spLocks noGrp="1"/>
          </p:cNvSpPr>
          <p:nvPr>
            <p:ph type="ctrTitle"/>
          </p:nvPr>
        </p:nvSpPr>
        <p:spPr>
          <a:xfrm>
            <a:off x="6261885" y="3727477"/>
            <a:ext cx="5268177" cy="1086237"/>
          </a:xfrm>
        </p:spPr>
        <p:txBody>
          <a:bodyPr>
            <a:normAutofit/>
          </a:bodyPr>
          <a:lstStyle/>
          <a:p>
            <a:pPr algn="l"/>
            <a:r>
              <a:rPr lang="en-US" sz="3600" b="1" dirty="0">
                <a:solidFill>
                  <a:srgbClr val="FFFFFF"/>
                </a:solidFill>
              </a:rPr>
              <a:t>Job Analyst</a:t>
            </a:r>
          </a:p>
        </p:txBody>
      </p:sp>
      <p:sp>
        <p:nvSpPr>
          <p:cNvPr id="3" name="Subtitle 2">
            <a:extLst>
              <a:ext uri="{FF2B5EF4-FFF2-40B4-BE49-F238E27FC236}">
                <a16:creationId xmlns:a16="http://schemas.microsoft.com/office/drawing/2014/main" id="{36A0527F-C5FD-4E9B-9F21-5D1FBA31314B}"/>
              </a:ext>
            </a:extLst>
          </p:cNvPr>
          <p:cNvSpPr>
            <a:spLocks noGrp="1"/>
          </p:cNvSpPr>
          <p:nvPr>
            <p:ph type="subTitle" idx="1"/>
          </p:nvPr>
        </p:nvSpPr>
        <p:spPr>
          <a:xfrm>
            <a:off x="6140372" y="4813714"/>
            <a:ext cx="6274672" cy="1282287"/>
          </a:xfrm>
        </p:spPr>
        <p:txBody>
          <a:bodyPr>
            <a:normAutofit fontScale="92500" lnSpcReduction="20000"/>
          </a:bodyPr>
          <a:lstStyle/>
          <a:p>
            <a:pPr algn="l">
              <a:spcAft>
                <a:spcPts val="600"/>
              </a:spcAft>
            </a:pPr>
            <a:r>
              <a:rPr lang="en-US" sz="1800" dirty="0">
                <a:solidFill>
                  <a:srgbClr val="FFFFFF"/>
                </a:solidFill>
              </a:rPr>
              <a:t>Submitted by : Amit Porwal , Madhu Gupta &amp; </a:t>
            </a:r>
            <a:r>
              <a:rPr lang="en-US" sz="1800" dirty="0" err="1">
                <a:solidFill>
                  <a:srgbClr val="FFFFFF"/>
                </a:solidFill>
              </a:rPr>
              <a:t>shubhum</a:t>
            </a:r>
            <a:r>
              <a:rPr lang="en-US" sz="1800" dirty="0">
                <a:solidFill>
                  <a:srgbClr val="FFFFFF"/>
                </a:solidFill>
              </a:rPr>
              <a:t> Pathak</a:t>
            </a:r>
          </a:p>
          <a:p>
            <a:pPr algn="l">
              <a:spcAft>
                <a:spcPts val="600"/>
              </a:spcAft>
            </a:pPr>
            <a:r>
              <a:rPr lang="en-US" sz="1800" dirty="0">
                <a:solidFill>
                  <a:srgbClr val="FFFFFF"/>
                </a:solidFill>
              </a:rPr>
              <a:t>Mentored by : Manish </a:t>
            </a:r>
            <a:r>
              <a:rPr lang="en-US" sz="1800" dirty="0" err="1">
                <a:solidFill>
                  <a:srgbClr val="FFFFFF"/>
                </a:solidFill>
              </a:rPr>
              <a:t>Hemnani</a:t>
            </a:r>
            <a:endParaRPr lang="en-US" sz="1800" dirty="0">
              <a:solidFill>
                <a:srgbClr val="FFFFFF"/>
              </a:solidFill>
            </a:endParaRPr>
          </a:p>
          <a:p>
            <a:pPr algn="l">
              <a:spcAft>
                <a:spcPts val="600"/>
              </a:spcAft>
            </a:pPr>
            <a:r>
              <a:rPr lang="en-US" sz="1800" dirty="0">
                <a:solidFill>
                  <a:srgbClr val="FFFFFF"/>
                </a:solidFill>
              </a:rPr>
              <a:t>Project start Date : 30 / 08 / 2023</a:t>
            </a:r>
          </a:p>
          <a:p>
            <a:pPr algn="l">
              <a:spcAft>
                <a:spcPts val="600"/>
              </a:spcAft>
            </a:pPr>
            <a:r>
              <a:rPr lang="en-US" sz="1800" dirty="0">
                <a:solidFill>
                  <a:srgbClr val="FFFFFF"/>
                </a:solidFill>
              </a:rPr>
              <a:t>Project end Date : 03 / 09 / 2023</a:t>
            </a:r>
          </a:p>
        </p:txBody>
      </p:sp>
    </p:spTree>
    <p:extLst>
      <p:ext uri="{BB962C8B-B14F-4D97-AF65-F5344CB8AC3E}">
        <p14:creationId xmlns:p14="http://schemas.microsoft.com/office/powerpoint/2010/main" val="7455761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7E326-D1F4-4032-960C-883280F8F723}"/>
              </a:ext>
            </a:extLst>
          </p:cNvPr>
          <p:cNvSpPr>
            <a:spLocks noGrp="1"/>
          </p:cNvSpPr>
          <p:nvPr>
            <p:ph type="title"/>
          </p:nvPr>
        </p:nvSpPr>
        <p:spPr>
          <a:xfrm>
            <a:off x="1371600" y="685800"/>
            <a:ext cx="9601200" cy="1485900"/>
          </a:xfrm>
        </p:spPr>
        <p:txBody>
          <a:bodyPr>
            <a:normAutofit/>
          </a:bodyPr>
          <a:lstStyle/>
          <a:p>
            <a:r>
              <a:rPr lang="en-US" b="1" dirty="0"/>
              <a:t>Conclusion</a:t>
            </a:r>
          </a:p>
        </p:txBody>
      </p:sp>
      <p:sp>
        <p:nvSpPr>
          <p:cNvPr id="4" name="Content Placeholder 3">
            <a:extLst>
              <a:ext uri="{FF2B5EF4-FFF2-40B4-BE49-F238E27FC236}">
                <a16:creationId xmlns:a16="http://schemas.microsoft.com/office/drawing/2014/main" id="{73F28BA9-544F-4256-9760-FDB5F3FE3D87}"/>
              </a:ext>
            </a:extLst>
          </p:cNvPr>
          <p:cNvSpPr>
            <a:spLocks noGrp="1"/>
          </p:cNvSpPr>
          <p:nvPr>
            <p:ph idx="1"/>
          </p:nvPr>
        </p:nvSpPr>
        <p:spPr>
          <a:xfrm>
            <a:off x="1295400" y="1730237"/>
            <a:ext cx="9601200" cy="4373217"/>
          </a:xfrm>
        </p:spPr>
        <p:txBody>
          <a:bodyPr>
            <a:normAutofit/>
          </a:bodyPr>
          <a:lstStyle/>
          <a:p>
            <a:r>
              <a:rPr lang="en-US" b="1" dirty="0"/>
              <a:t>Company Size Breakdown</a:t>
            </a:r>
            <a:r>
              <a:rPr lang="en-US" dirty="0"/>
              <a:t>: Among the dataset, 56 companies are large-scale organizations with more than 1000 employees, while 42 companies fall within the 10-50 employee range. However, companies with fewer than 10 employees are relatively scarce, suggesting that mid-sized companies play a significant role in job creation.</a:t>
            </a:r>
          </a:p>
          <a:p>
            <a:r>
              <a:rPr lang="en-US" b="1" dirty="0"/>
              <a:t>In-Demand Skills</a:t>
            </a:r>
            <a:r>
              <a:rPr lang="en-US" dirty="0"/>
              <a:t>: Java and Python emerge as the most sought-after skills in the IT industry, with SQL closely following. This underscores the importance of programming and database management skills for job seekers in the tech sector.</a:t>
            </a:r>
          </a:p>
          <a:p>
            <a:pPr marL="0" indent="0">
              <a:buNone/>
            </a:pPr>
            <a:endParaRPr lang="en-US" dirty="0"/>
          </a:p>
          <a:p>
            <a:pPr marL="0" indent="0">
              <a:buNone/>
            </a:pPr>
            <a:r>
              <a:rPr lang="en-US" dirty="0"/>
              <a:t>In conclusion, these insights provide a comprehensive overview of the job market's dynamics, emphasizing the regional variations, sector-specific trends, company size impacts, and the significance of specific skills in the IT industry. </a:t>
            </a:r>
          </a:p>
          <a:p>
            <a:endParaRPr lang="en-US" dirty="0"/>
          </a:p>
          <a:p>
            <a:endParaRPr lang="en-US" dirty="0"/>
          </a:p>
          <a:p>
            <a:endParaRPr lang="en-US" dirty="0"/>
          </a:p>
        </p:txBody>
      </p:sp>
    </p:spTree>
    <p:extLst>
      <p:ext uri="{BB962C8B-B14F-4D97-AF65-F5344CB8AC3E}">
        <p14:creationId xmlns:p14="http://schemas.microsoft.com/office/powerpoint/2010/main" val="6609113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7E326-D1F4-4032-960C-883280F8F723}"/>
              </a:ext>
            </a:extLst>
          </p:cNvPr>
          <p:cNvSpPr>
            <a:spLocks noGrp="1"/>
          </p:cNvSpPr>
          <p:nvPr>
            <p:ph type="title"/>
          </p:nvPr>
        </p:nvSpPr>
        <p:spPr>
          <a:xfrm>
            <a:off x="1371600" y="685800"/>
            <a:ext cx="9601200" cy="1485900"/>
          </a:xfrm>
        </p:spPr>
        <p:txBody>
          <a:bodyPr>
            <a:normAutofit/>
          </a:bodyPr>
          <a:lstStyle/>
          <a:p>
            <a:r>
              <a:rPr lang="en-US" b="1" dirty="0"/>
              <a:t>Project Overview</a:t>
            </a:r>
          </a:p>
        </p:txBody>
      </p:sp>
      <p:sp>
        <p:nvSpPr>
          <p:cNvPr id="4" name="Content Placeholder 3">
            <a:extLst>
              <a:ext uri="{FF2B5EF4-FFF2-40B4-BE49-F238E27FC236}">
                <a16:creationId xmlns:a16="http://schemas.microsoft.com/office/drawing/2014/main" id="{73F28BA9-544F-4256-9760-FDB5F3FE3D87}"/>
              </a:ext>
            </a:extLst>
          </p:cNvPr>
          <p:cNvSpPr>
            <a:spLocks noGrp="1"/>
          </p:cNvSpPr>
          <p:nvPr>
            <p:ph idx="1"/>
          </p:nvPr>
        </p:nvSpPr>
        <p:spPr>
          <a:xfrm>
            <a:off x="1295400" y="1730237"/>
            <a:ext cx="9601200" cy="4373217"/>
          </a:xfrm>
        </p:spPr>
        <p:txBody>
          <a:bodyPr>
            <a:normAutofit fontScale="92500"/>
          </a:bodyPr>
          <a:lstStyle/>
          <a:p>
            <a:r>
              <a:rPr lang="en-US" dirty="0"/>
              <a:t>The "Job Analyst" project is a data analysis endeavor that centers around job vacancy data sourced from the </a:t>
            </a:r>
            <a:r>
              <a:rPr lang="en-US" dirty="0" err="1"/>
              <a:t>Instahyre</a:t>
            </a:r>
            <a:r>
              <a:rPr lang="en-US" dirty="0"/>
              <a:t> website. The project's primary objective is to extract valuable insights from this data to gain a better understanding of the job market.</a:t>
            </a:r>
          </a:p>
          <a:p>
            <a:pPr marL="0" indent="0">
              <a:buNone/>
            </a:pPr>
            <a:endParaRPr lang="en-US" dirty="0"/>
          </a:p>
          <a:p>
            <a:r>
              <a:rPr lang="en-US" dirty="0"/>
              <a:t>The project is a collaborative effort involving three team members—Amit Porwal, Madhu Gupta, and </a:t>
            </a:r>
            <a:r>
              <a:rPr lang="en-US" dirty="0" err="1"/>
              <a:t>Shubhum</a:t>
            </a:r>
            <a:r>
              <a:rPr lang="en-US" dirty="0"/>
              <a:t>—under the guidance and mentorship of Manish </a:t>
            </a:r>
            <a:r>
              <a:rPr lang="en-US" dirty="0" err="1"/>
              <a:t>Hemnani</a:t>
            </a:r>
            <a:r>
              <a:rPr lang="en-US" dirty="0"/>
              <a:t>. Each member plays a crucial role in different project phases, such as data scraping, cleaning, preprocessing, and analysis.</a:t>
            </a:r>
          </a:p>
          <a:p>
            <a:pPr marL="0" indent="0">
              <a:buNone/>
            </a:pPr>
            <a:endParaRPr lang="en-US" dirty="0"/>
          </a:p>
          <a:p>
            <a:r>
              <a:rPr lang="en-US" dirty="0"/>
              <a:t>The project can be divided into distinct phases, including data scraping, data cleaning, data preprocessing, data modeling (structuring data into tables), SQL query execution for analysis, and the creation of an Excel dashboard. These milestones collectively contribute to the project's success in delivering meaningful insights about job vacancies.</a:t>
            </a:r>
          </a:p>
          <a:p>
            <a:endParaRPr lang="en-US" dirty="0"/>
          </a:p>
          <a:p>
            <a:endParaRPr lang="en-US" dirty="0"/>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8244171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CCC47ADE-C37D-4EA7-BD3E-7D9768DB5982}"/>
              </a:ext>
            </a:extLst>
          </p:cNvPr>
          <p:cNvSpPr>
            <a:spLocks noGrp="1"/>
          </p:cNvSpPr>
          <p:nvPr>
            <p:ph idx="1"/>
          </p:nvPr>
        </p:nvSpPr>
        <p:spPr>
          <a:xfrm>
            <a:off x="1295541" y="198782"/>
            <a:ext cx="9601200" cy="2289313"/>
          </a:xfrm>
        </p:spPr>
        <p:txBody>
          <a:bodyPr/>
          <a:lstStyle/>
          <a:p>
            <a:r>
              <a:rPr lang="en-US" b="1" dirty="0"/>
              <a:t>Bangalore</a:t>
            </a:r>
            <a:r>
              <a:rPr lang="en-US" dirty="0"/>
              <a:t> has the highest job openings while </a:t>
            </a:r>
            <a:r>
              <a:rPr lang="en-US" b="1" dirty="0"/>
              <a:t>Chandigarh</a:t>
            </a:r>
            <a:r>
              <a:rPr lang="en-US" dirty="0"/>
              <a:t> has the least job openings in top 10.</a:t>
            </a:r>
          </a:p>
          <a:p>
            <a:endParaRPr lang="en-US" dirty="0"/>
          </a:p>
        </p:txBody>
      </p:sp>
      <p:pic>
        <p:nvPicPr>
          <p:cNvPr id="9" name="Picture 8">
            <a:extLst>
              <a:ext uri="{FF2B5EF4-FFF2-40B4-BE49-F238E27FC236}">
                <a16:creationId xmlns:a16="http://schemas.microsoft.com/office/drawing/2014/main" id="{B1DC59A0-1B36-422B-99A3-7BEB1CD952B5}"/>
              </a:ext>
            </a:extLst>
          </p:cNvPr>
          <p:cNvPicPr>
            <a:picLocks noChangeAspect="1"/>
          </p:cNvPicPr>
          <p:nvPr/>
        </p:nvPicPr>
        <p:blipFill>
          <a:blip r:embed="rId2"/>
          <a:stretch>
            <a:fillRect/>
          </a:stretch>
        </p:blipFill>
        <p:spPr>
          <a:xfrm>
            <a:off x="1295259" y="1249017"/>
            <a:ext cx="10631697" cy="5410201"/>
          </a:xfrm>
          <a:prstGeom prst="rect">
            <a:avLst/>
          </a:prstGeom>
        </p:spPr>
      </p:pic>
    </p:spTree>
    <p:extLst>
      <p:ext uri="{BB962C8B-B14F-4D97-AF65-F5344CB8AC3E}">
        <p14:creationId xmlns:p14="http://schemas.microsoft.com/office/powerpoint/2010/main" val="13205746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CCC47ADE-C37D-4EA7-BD3E-7D9768DB5982}"/>
              </a:ext>
            </a:extLst>
          </p:cNvPr>
          <p:cNvSpPr>
            <a:spLocks noGrp="1"/>
          </p:cNvSpPr>
          <p:nvPr>
            <p:ph idx="1"/>
          </p:nvPr>
        </p:nvSpPr>
        <p:spPr>
          <a:xfrm>
            <a:off x="1295541" y="198782"/>
            <a:ext cx="9601200" cy="2289313"/>
          </a:xfrm>
        </p:spPr>
        <p:txBody>
          <a:bodyPr/>
          <a:lstStyle/>
          <a:p>
            <a:r>
              <a:rPr lang="en-US" b="1" dirty="0"/>
              <a:t>IT and Software </a:t>
            </a:r>
            <a:r>
              <a:rPr lang="en-US" dirty="0"/>
              <a:t>sector has the highest job openings industry in IT sector.</a:t>
            </a:r>
          </a:p>
          <a:p>
            <a:r>
              <a:rPr lang="en-US" dirty="0"/>
              <a:t>While </a:t>
            </a:r>
            <a:r>
              <a:rPr lang="en-US" b="1" dirty="0"/>
              <a:t>Education</a:t>
            </a:r>
            <a:r>
              <a:rPr lang="en-US" dirty="0"/>
              <a:t> </a:t>
            </a:r>
            <a:r>
              <a:rPr lang="en-US" b="1" dirty="0"/>
              <a:t>,</a:t>
            </a:r>
            <a:r>
              <a:rPr lang="en-US" dirty="0"/>
              <a:t> </a:t>
            </a:r>
            <a:r>
              <a:rPr lang="en-US" b="1" dirty="0"/>
              <a:t>Content Design , consulting</a:t>
            </a:r>
            <a:r>
              <a:rPr lang="en-US" dirty="0"/>
              <a:t> and </a:t>
            </a:r>
            <a:r>
              <a:rPr lang="en-US" b="1" dirty="0"/>
              <a:t>Networking and Infrastructure </a:t>
            </a:r>
            <a:r>
              <a:rPr lang="en-US" dirty="0"/>
              <a:t>sectors has lowest job openings.</a:t>
            </a:r>
          </a:p>
        </p:txBody>
      </p:sp>
      <p:pic>
        <p:nvPicPr>
          <p:cNvPr id="2" name="Picture 1">
            <a:extLst>
              <a:ext uri="{FF2B5EF4-FFF2-40B4-BE49-F238E27FC236}">
                <a16:creationId xmlns:a16="http://schemas.microsoft.com/office/drawing/2014/main" id="{7B392671-1FFE-4F3F-B5B4-E509EE9C7F33}"/>
              </a:ext>
            </a:extLst>
          </p:cNvPr>
          <p:cNvPicPr>
            <a:picLocks noChangeAspect="1"/>
          </p:cNvPicPr>
          <p:nvPr/>
        </p:nvPicPr>
        <p:blipFill>
          <a:blip r:embed="rId2"/>
          <a:stretch>
            <a:fillRect/>
          </a:stretch>
        </p:blipFill>
        <p:spPr>
          <a:xfrm>
            <a:off x="1295259" y="1510748"/>
            <a:ext cx="10658202" cy="5148470"/>
          </a:xfrm>
          <a:prstGeom prst="rect">
            <a:avLst/>
          </a:prstGeom>
        </p:spPr>
      </p:pic>
    </p:spTree>
    <p:extLst>
      <p:ext uri="{BB962C8B-B14F-4D97-AF65-F5344CB8AC3E}">
        <p14:creationId xmlns:p14="http://schemas.microsoft.com/office/powerpoint/2010/main" val="26416904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CCC47ADE-C37D-4EA7-BD3E-7D9768DB5982}"/>
              </a:ext>
            </a:extLst>
          </p:cNvPr>
          <p:cNvSpPr>
            <a:spLocks noGrp="1"/>
          </p:cNvSpPr>
          <p:nvPr>
            <p:ph idx="1"/>
          </p:nvPr>
        </p:nvSpPr>
        <p:spPr>
          <a:xfrm>
            <a:off x="1295541" y="198783"/>
            <a:ext cx="9601200" cy="1139688"/>
          </a:xfrm>
        </p:spPr>
        <p:txBody>
          <a:bodyPr/>
          <a:lstStyle/>
          <a:p>
            <a:r>
              <a:rPr lang="en-US" dirty="0"/>
              <a:t>Top 6 records with number of job in different locations within different sectors.</a:t>
            </a:r>
          </a:p>
          <a:p>
            <a:r>
              <a:rPr lang="en-US" dirty="0"/>
              <a:t>In all top 6 cities , </a:t>
            </a:r>
            <a:r>
              <a:rPr lang="en-US" b="1" dirty="0"/>
              <a:t>IT and Software </a:t>
            </a:r>
            <a:r>
              <a:rPr lang="en-US" dirty="0"/>
              <a:t>has the highest job producing sector.</a:t>
            </a:r>
          </a:p>
          <a:p>
            <a:endParaRPr lang="en-US" dirty="0"/>
          </a:p>
        </p:txBody>
      </p:sp>
      <p:pic>
        <p:nvPicPr>
          <p:cNvPr id="8" name="Picture 7">
            <a:extLst>
              <a:ext uri="{FF2B5EF4-FFF2-40B4-BE49-F238E27FC236}">
                <a16:creationId xmlns:a16="http://schemas.microsoft.com/office/drawing/2014/main" id="{E5C695F4-7BC6-442A-A22A-90E99FB76836}"/>
              </a:ext>
            </a:extLst>
          </p:cNvPr>
          <p:cNvPicPr>
            <a:picLocks noChangeAspect="1"/>
          </p:cNvPicPr>
          <p:nvPr/>
        </p:nvPicPr>
        <p:blipFill>
          <a:blip r:embed="rId2"/>
          <a:stretch>
            <a:fillRect/>
          </a:stretch>
        </p:blipFill>
        <p:spPr>
          <a:xfrm>
            <a:off x="1295258" y="1497496"/>
            <a:ext cx="4191141" cy="5161722"/>
          </a:xfrm>
          <a:prstGeom prst="rect">
            <a:avLst/>
          </a:prstGeom>
        </p:spPr>
      </p:pic>
      <p:pic>
        <p:nvPicPr>
          <p:cNvPr id="9" name="Picture 8">
            <a:extLst>
              <a:ext uri="{FF2B5EF4-FFF2-40B4-BE49-F238E27FC236}">
                <a16:creationId xmlns:a16="http://schemas.microsoft.com/office/drawing/2014/main" id="{F2E6040F-AA66-49F8-AB52-877A3FB35CA0}"/>
              </a:ext>
            </a:extLst>
          </p:cNvPr>
          <p:cNvPicPr>
            <a:picLocks noChangeAspect="1"/>
          </p:cNvPicPr>
          <p:nvPr/>
        </p:nvPicPr>
        <p:blipFill>
          <a:blip r:embed="rId3"/>
          <a:stretch>
            <a:fillRect/>
          </a:stretch>
        </p:blipFill>
        <p:spPr>
          <a:xfrm>
            <a:off x="6096000" y="1497496"/>
            <a:ext cx="4425867" cy="5161722"/>
          </a:xfrm>
          <a:prstGeom prst="rect">
            <a:avLst/>
          </a:prstGeom>
        </p:spPr>
      </p:pic>
    </p:spTree>
    <p:extLst>
      <p:ext uri="{BB962C8B-B14F-4D97-AF65-F5344CB8AC3E}">
        <p14:creationId xmlns:p14="http://schemas.microsoft.com/office/powerpoint/2010/main" val="42913905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CCC47ADE-C37D-4EA7-BD3E-7D9768DB5982}"/>
              </a:ext>
            </a:extLst>
          </p:cNvPr>
          <p:cNvSpPr>
            <a:spLocks noGrp="1"/>
          </p:cNvSpPr>
          <p:nvPr>
            <p:ph idx="1"/>
          </p:nvPr>
        </p:nvSpPr>
        <p:spPr>
          <a:xfrm>
            <a:off x="1295541" y="198783"/>
            <a:ext cx="9743520" cy="1378226"/>
          </a:xfrm>
        </p:spPr>
        <p:txBody>
          <a:bodyPr>
            <a:normAutofit lnSpcReduction="10000"/>
          </a:bodyPr>
          <a:lstStyle/>
          <a:p>
            <a:r>
              <a:rPr lang="en-US" dirty="0"/>
              <a:t>In comparison of company size with </a:t>
            </a:r>
            <a:r>
              <a:rPr lang="en-US" b="1" dirty="0"/>
              <a:t>more than 1000 employees </a:t>
            </a:r>
            <a:r>
              <a:rPr lang="en-US" dirty="0"/>
              <a:t>vs companies with </a:t>
            </a:r>
            <a:r>
              <a:rPr lang="en-US" b="1" dirty="0"/>
              <a:t>100 employees</a:t>
            </a:r>
            <a:r>
              <a:rPr lang="en-US" dirty="0"/>
              <a:t>.</a:t>
            </a:r>
          </a:p>
          <a:p>
            <a:r>
              <a:rPr lang="en-US" b="1" dirty="0"/>
              <a:t>56.60% companies </a:t>
            </a:r>
            <a:r>
              <a:rPr lang="en-US" dirty="0"/>
              <a:t>that have more than 1000 employees while </a:t>
            </a:r>
            <a:r>
              <a:rPr lang="en-US" b="1" dirty="0"/>
              <a:t>38.40% companies </a:t>
            </a:r>
            <a:r>
              <a:rPr lang="en-US" dirty="0"/>
              <a:t>that have 100 employees.</a:t>
            </a:r>
          </a:p>
          <a:p>
            <a:endParaRPr lang="en-US" dirty="0"/>
          </a:p>
        </p:txBody>
      </p:sp>
      <p:pic>
        <p:nvPicPr>
          <p:cNvPr id="2" name="Picture 1">
            <a:extLst>
              <a:ext uri="{FF2B5EF4-FFF2-40B4-BE49-F238E27FC236}">
                <a16:creationId xmlns:a16="http://schemas.microsoft.com/office/drawing/2014/main" id="{12167730-4571-4523-9969-35F5593DBB15}"/>
              </a:ext>
            </a:extLst>
          </p:cNvPr>
          <p:cNvPicPr>
            <a:picLocks noChangeAspect="1"/>
          </p:cNvPicPr>
          <p:nvPr/>
        </p:nvPicPr>
        <p:blipFill>
          <a:blip r:embed="rId2"/>
          <a:stretch>
            <a:fillRect/>
          </a:stretch>
        </p:blipFill>
        <p:spPr>
          <a:xfrm>
            <a:off x="1295541" y="1749287"/>
            <a:ext cx="10538650" cy="4909930"/>
          </a:xfrm>
          <a:prstGeom prst="rect">
            <a:avLst/>
          </a:prstGeom>
        </p:spPr>
      </p:pic>
    </p:spTree>
    <p:extLst>
      <p:ext uri="{BB962C8B-B14F-4D97-AF65-F5344CB8AC3E}">
        <p14:creationId xmlns:p14="http://schemas.microsoft.com/office/powerpoint/2010/main" val="8134165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CCC47ADE-C37D-4EA7-BD3E-7D9768DB5982}"/>
              </a:ext>
            </a:extLst>
          </p:cNvPr>
          <p:cNvSpPr>
            <a:spLocks noGrp="1"/>
          </p:cNvSpPr>
          <p:nvPr>
            <p:ph idx="1"/>
          </p:nvPr>
        </p:nvSpPr>
        <p:spPr>
          <a:xfrm>
            <a:off x="1295541" y="198783"/>
            <a:ext cx="9743520" cy="1378226"/>
          </a:xfrm>
        </p:spPr>
        <p:txBody>
          <a:bodyPr>
            <a:normAutofit/>
          </a:bodyPr>
          <a:lstStyle/>
          <a:p>
            <a:r>
              <a:rPr lang="en-US" b="1" dirty="0"/>
              <a:t>56 companies </a:t>
            </a:r>
            <a:r>
              <a:rPr lang="en-US" dirty="0"/>
              <a:t>has more than 1000 employees out of 340 records.</a:t>
            </a:r>
          </a:p>
          <a:p>
            <a:r>
              <a:rPr lang="en-US" b="1" dirty="0"/>
              <a:t>42 companies </a:t>
            </a:r>
            <a:r>
              <a:rPr lang="en-US" dirty="0"/>
              <a:t>has 10-50 employees in company.</a:t>
            </a:r>
          </a:p>
          <a:p>
            <a:r>
              <a:rPr lang="en-US" dirty="0"/>
              <a:t>While </a:t>
            </a:r>
            <a:r>
              <a:rPr lang="en-US" b="1" dirty="0"/>
              <a:t>0-10 employees </a:t>
            </a:r>
            <a:r>
              <a:rPr lang="en-US" dirty="0"/>
              <a:t>size companies is very less.</a:t>
            </a:r>
          </a:p>
          <a:p>
            <a:endParaRPr lang="en-US" dirty="0"/>
          </a:p>
        </p:txBody>
      </p:sp>
      <p:pic>
        <p:nvPicPr>
          <p:cNvPr id="3" name="Picture 2">
            <a:extLst>
              <a:ext uri="{FF2B5EF4-FFF2-40B4-BE49-F238E27FC236}">
                <a16:creationId xmlns:a16="http://schemas.microsoft.com/office/drawing/2014/main" id="{F5DEBED2-11CA-43E0-98AB-4B668B003E2D}"/>
              </a:ext>
            </a:extLst>
          </p:cNvPr>
          <p:cNvPicPr>
            <a:picLocks noChangeAspect="1"/>
          </p:cNvPicPr>
          <p:nvPr/>
        </p:nvPicPr>
        <p:blipFill>
          <a:blip r:embed="rId2"/>
          <a:stretch>
            <a:fillRect/>
          </a:stretch>
        </p:blipFill>
        <p:spPr>
          <a:xfrm>
            <a:off x="1295541" y="1577009"/>
            <a:ext cx="10697676" cy="5082208"/>
          </a:xfrm>
          <a:prstGeom prst="rect">
            <a:avLst/>
          </a:prstGeom>
        </p:spPr>
      </p:pic>
    </p:spTree>
    <p:extLst>
      <p:ext uri="{BB962C8B-B14F-4D97-AF65-F5344CB8AC3E}">
        <p14:creationId xmlns:p14="http://schemas.microsoft.com/office/powerpoint/2010/main" val="26319237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CCC47ADE-C37D-4EA7-BD3E-7D9768DB5982}"/>
              </a:ext>
            </a:extLst>
          </p:cNvPr>
          <p:cNvSpPr>
            <a:spLocks noGrp="1"/>
          </p:cNvSpPr>
          <p:nvPr>
            <p:ph idx="1"/>
          </p:nvPr>
        </p:nvSpPr>
        <p:spPr>
          <a:xfrm>
            <a:off x="1295541" y="198783"/>
            <a:ext cx="9743520" cy="1378226"/>
          </a:xfrm>
        </p:spPr>
        <p:txBody>
          <a:bodyPr>
            <a:normAutofit/>
          </a:bodyPr>
          <a:lstStyle/>
          <a:p>
            <a:r>
              <a:rPr lang="en-US" b="1" dirty="0"/>
              <a:t>Java and Python </a:t>
            </a:r>
            <a:r>
              <a:rPr lang="en-US" dirty="0"/>
              <a:t>have highest in demand skills in IT industry.</a:t>
            </a:r>
          </a:p>
          <a:p>
            <a:r>
              <a:rPr lang="en-US" b="1" dirty="0"/>
              <a:t>SQL</a:t>
            </a:r>
            <a:r>
              <a:rPr lang="en-US" dirty="0"/>
              <a:t> has third most in demand skill.</a:t>
            </a:r>
          </a:p>
        </p:txBody>
      </p:sp>
      <p:pic>
        <p:nvPicPr>
          <p:cNvPr id="2" name="Picture 1">
            <a:extLst>
              <a:ext uri="{FF2B5EF4-FFF2-40B4-BE49-F238E27FC236}">
                <a16:creationId xmlns:a16="http://schemas.microsoft.com/office/drawing/2014/main" id="{3AB3BDEA-E99C-4AC8-B6CF-5FD1520BEF88}"/>
              </a:ext>
            </a:extLst>
          </p:cNvPr>
          <p:cNvPicPr>
            <a:picLocks noChangeAspect="1"/>
          </p:cNvPicPr>
          <p:nvPr/>
        </p:nvPicPr>
        <p:blipFill>
          <a:blip r:embed="rId2"/>
          <a:stretch>
            <a:fillRect/>
          </a:stretch>
        </p:blipFill>
        <p:spPr>
          <a:xfrm>
            <a:off x="1295541" y="1298714"/>
            <a:ext cx="10671172" cy="5360504"/>
          </a:xfrm>
          <a:prstGeom prst="rect">
            <a:avLst/>
          </a:prstGeom>
        </p:spPr>
      </p:pic>
    </p:spTree>
    <p:extLst>
      <p:ext uri="{BB962C8B-B14F-4D97-AF65-F5344CB8AC3E}">
        <p14:creationId xmlns:p14="http://schemas.microsoft.com/office/powerpoint/2010/main" val="10140503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7E326-D1F4-4032-960C-883280F8F723}"/>
              </a:ext>
            </a:extLst>
          </p:cNvPr>
          <p:cNvSpPr>
            <a:spLocks noGrp="1"/>
          </p:cNvSpPr>
          <p:nvPr>
            <p:ph type="title"/>
          </p:nvPr>
        </p:nvSpPr>
        <p:spPr>
          <a:xfrm>
            <a:off x="1371600" y="685800"/>
            <a:ext cx="9601200" cy="1485900"/>
          </a:xfrm>
        </p:spPr>
        <p:txBody>
          <a:bodyPr>
            <a:normAutofit/>
          </a:bodyPr>
          <a:lstStyle/>
          <a:p>
            <a:r>
              <a:rPr lang="en-US" b="1" dirty="0"/>
              <a:t>Conclusion</a:t>
            </a:r>
          </a:p>
        </p:txBody>
      </p:sp>
      <p:sp>
        <p:nvSpPr>
          <p:cNvPr id="4" name="Content Placeholder 3">
            <a:extLst>
              <a:ext uri="{FF2B5EF4-FFF2-40B4-BE49-F238E27FC236}">
                <a16:creationId xmlns:a16="http://schemas.microsoft.com/office/drawing/2014/main" id="{73F28BA9-544F-4256-9760-FDB5F3FE3D87}"/>
              </a:ext>
            </a:extLst>
          </p:cNvPr>
          <p:cNvSpPr>
            <a:spLocks noGrp="1"/>
          </p:cNvSpPr>
          <p:nvPr>
            <p:ph idx="1"/>
          </p:nvPr>
        </p:nvSpPr>
        <p:spPr>
          <a:xfrm>
            <a:off x="1295400" y="1730237"/>
            <a:ext cx="9601200" cy="4373217"/>
          </a:xfrm>
        </p:spPr>
        <p:txBody>
          <a:bodyPr>
            <a:normAutofit/>
          </a:bodyPr>
          <a:lstStyle/>
          <a:p>
            <a:r>
              <a:rPr lang="en-US" b="1" dirty="0"/>
              <a:t>Regional Disparities</a:t>
            </a:r>
            <a:r>
              <a:rPr lang="en-US" dirty="0"/>
              <a:t>: Bangalore emerges as the top city with the highest job openings, while Chandigarh lags behind in the top 10 cities. This regional disparity in job opportunities highlights the importance of location in the job market.</a:t>
            </a:r>
          </a:p>
          <a:p>
            <a:r>
              <a:rPr lang="en-US" b="1" dirty="0"/>
              <a:t>IT Dominance</a:t>
            </a:r>
            <a:r>
              <a:rPr lang="en-US" dirty="0"/>
              <a:t>: The IT and Software sector leads the pack with the highest job openings in the IT industry. Conversely, sectors like Education, Content Design, Consulting, and Networking and Infrastructure exhibit comparatively lower job openings. This emphasizes the demand for tech-related skills in today's job market.</a:t>
            </a:r>
          </a:p>
          <a:p>
            <a:r>
              <a:rPr lang="en-US" b="1" dirty="0"/>
              <a:t>City-Sector Dynamics</a:t>
            </a:r>
            <a:r>
              <a:rPr lang="en-US" dirty="0"/>
              <a:t>: Across the top six cities, IT and Software consistently stands out as the leading sector in terms of job openings. </a:t>
            </a:r>
          </a:p>
          <a:p>
            <a:r>
              <a:rPr lang="en-US" b="1" dirty="0"/>
              <a:t>Company Size Impact</a:t>
            </a:r>
            <a:r>
              <a:rPr lang="en-US" dirty="0"/>
              <a:t>: Larger companies with more than 1000 employees account for 56.60% of the dataset, showcasing their dominance in the job market. In contrast, smaller companies with 100 employees make up 38.40% of the dataset, reflecting the diversity of company sizes in the job landscape.</a:t>
            </a:r>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2756731548"/>
      </p:ext>
    </p:extLst>
  </p:cSld>
  <p:clrMapOvr>
    <a:masterClrMapping/>
  </p:clrMapOvr>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FD9A38F-9A2C-42E5-9013-4C4B1FFCB4F6}">
  <ds:schemaRefs>
    <ds:schemaRef ds:uri="http://purl.org/dc/terms/"/>
    <ds:schemaRef ds:uri="http://schemas.openxmlformats.org/package/2006/metadata/core-properties"/>
    <ds:schemaRef ds:uri="16c05727-aa75-4e4a-9b5f-8a80a1165891"/>
    <ds:schemaRef ds:uri="http://purl.org/dc/dcmitype/"/>
    <ds:schemaRef ds:uri="http://schemas.microsoft.com/office/infopath/2007/PartnerControls"/>
    <ds:schemaRef ds:uri="http://schemas.microsoft.com/office/2006/documentManagement/types"/>
    <ds:schemaRef ds:uri="http://purl.org/dc/elements/1.1/"/>
    <ds:schemaRef ds:uri="http://schemas.microsoft.com/office/2006/metadata/properties"/>
    <ds:schemaRef ds:uri="71af3243-3dd4-4a8d-8c0d-dd76da1f02a5"/>
    <ds:schemaRef ds:uri="http://www.w3.org/XML/1998/namespace"/>
  </ds:schemaRefs>
</ds:datastoreItem>
</file>

<file path=customXml/itemProps2.xml><?xml version="1.0" encoding="utf-8"?>
<ds:datastoreItem xmlns:ds="http://schemas.openxmlformats.org/officeDocument/2006/customXml" ds:itemID="{8C45FB24-BEC6-4D44-888B-84AEBBA2DC09}">
  <ds:schemaRefs>
    <ds:schemaRef ds:uri="http://schemas.microsoft.com/sharepoint/v3/contenttype/forms"/>
  </ds:schemaRefs>
</ds:datastoreItem>
</file>

<file path=customXml/itemProps3.xml><?xml version="1.0" encoding="utf-8"?>
<ds:datastoreItem xmlns:ds="http://schemas.openxmlformats.org/officeDocument/2006/customXml" ds:itemID="{07ECF6D8-9EA4-45A1-AFEB-B7C326AF085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Crop design</Template>
  <TotalTime>0</TotalTime>
  <Words>660</Words>
  <Application>Microsoft Office PowerPoint</Application>
  <PresentationFormat>Widescreen</PresentationFormat>
  <Paragraphs>41</Paragraphs>
  <Slides>10</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Arial</vt:lpstr>
      <vt:lpstr>Calibri</vt:lpstr>
      <vt:lpstr>Franklin Gothic Book</vt:lpstr>
      <vt:lpstr>Crop</vt:lpstr>
      <vt:lpstr>Job Analyst</vt:lpstr>
      <vt:lpstr>Project Overview</vt:lpstr>
      <vt:lpstr>PowerPoint Presentation</vt:lpstr>
      <vt:lpstr>PowerPoint Presentation</vt:lpstr>
      <vt:lpstr>PowerPoint Presentation</vt:lpstr>
      <vt:lpstr>PowerPoint Presentation</vt:lpstr>
      <vt:lpstr>PowerPoint Presentation</vt:lpstr>
      <vt:lpstr>PowerPoint Presentation</vt:lpstr>
      <vt:lpstr>Conclusion</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2023-09-04T08:19:21Z</dcterms:created>
  <dcterms:modified xsi:type="dcterms:W3CDTF">2023-09-04T11:04:43Z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